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4" r:id="rId8"/>
    <p:sldId id="261" r:id="rId9"/>
    <p:sldId id="263" r:id="rId10"/>
    <p:sldId id="265" r:id="rId11"/>
    <p:sldId id="266" r:id="rId12"/>
    <p:sldId id="267" r:id="rId13"/>
    <p:sldId id="262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792">
          <p15:clr>
            <a:srgbClr val="A4A3A4"/>
          </p15:clr>
        </p15:guide>
        <p15:guide id="2" pos="192">
          <p15:clr>
            <a:srgbClr val="A4A3A4"/>
          </p15:clr>
        </p15:guide>
        <p15:guide id="3" orient="horz" pos="1080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>
        <p:guide orient="horz" pos="792"/>
        <p:guide pos="192"/>
        <p:guide orient="horz" pos="10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2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2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20" Type="http://customschemas.google.com/relationships/presentationmetadata" Target="metadata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22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8266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072688" y="78002"/>
            <a:ext cx="1800225" cy="57551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153E6A6-60E4-FE14-1CBC-8CC211274D1C}"/>
              </a:ext>
            </a:extLst>
          </p:cNvPr>
          <p:cNvSpPr/>
          <p:nvPr/>
        </p:nvSpPr>
        <p:spPr>
          <a:xfrm>
            <a:off x="1" y="0"/>
            <a:ext cx="9829800" cy="71763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7CE881-772B-9023-3054-4B219B75D755}"/>
              </a:ext>
            </a:extLst>
          </p:cNvPr>
          <p:cNvSpPr/>
          <p:nvPr/>
        </p:nvSpPr>
        <p:spPr>
          <a:xfrm>
            <a:off x="9888967" y="-419"/>
            <a:ext cx="112283" cy="732357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 descr="A blue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16A7B69A-9B14-87FE-841D-37F0A91D141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16000"/>
          </a:blip>
          <a:srcRect t="24724" r="1619" b="63695"/>
          <a:stretch/>
        </p:blipFill>
        <p:spPr>
          <a:xfrm>
            <a:off x="0" y="-1"/>
            <a:ext cx="9839325" cy="72390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B91A16-5D54-2FC0-B0FD-A78085FC1313}"/>
              </a:ext>
            </a:extLst>
          </p:cNvPr>
          <p:cNvSpPr/>
          <p:nvPr/>
        </p:nvSpPr>
        <p:spPr>
          <a:xfrm>
            <a:off x="11925300" y="-419"/>
            <a:ext cx="266700" cy="732357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  <p:sldLayoutId id="214748372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arthnaaa/Shell-AICTE-Internship_Water-Quality-Prediction.gi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07B8740D-C76F-46FC-AEFB-23FB0614D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857762-AD52-483C-B3E1-635C5BBC6F2F}"/>
              </a:ext>
            </a:extLst>
          </p:cNvPr>
          <p:cNvSpPr/>
          <p:nvPr/>
        </p:nvSpPr>
        <p:spPr>
          <a:xfrm>
            <a:off x="5873750" y="584200"/>
            <a:ext cx="4673600" cy="977900"/>
          </a:xfrm>
          <a:prstGeom prst="roundRect">
            <a:avLst/>
          </a:prstGeom>
          <a:solidFill>
            <a:srgbClr val="EBEEF9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067E9C-C7B9-4476-9708-CBB3F66FD892}"/>
              </a:ext>
            </a:extLst>
          </p:cNvPr>
          <p:cNvSpPr txBox="1"/>
          <p:nvPr/>
        </p:nvSpPr>
        <p:spPr>
          <a:xfrm>
            <a:off x="4835951" y="2146300"/>
            <a:ext cx="6636469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en-US" sz="3600" b="1" dirty="0" smtClean="0">
              <a:solidFill>
                <a:schemeClr val="bg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/>
            <a:r>
              <a:rPr lang="en-US" sz="40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Water Quality Prediction</a:t>
            </a:r>
            <a:r>
              <a:rPr lang="en-US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en-US" sz="3600" b="1" dirty="0" smtClean="0">
                <a:solidFill>
                  <a:schemeClr val="bg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en-US" sz="3600" b="1" dirty="0" smtClean="0">
              <a:solidFill>
                <a:schemeClr val="bg1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r"/>
            <a:endParaRPr lang="en-US" sz="18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Student Name: </a:t>
            </a:r>
            <a:r>
              <a:rPr lang="en-US" sz="2000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Prarthna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Puhan</a:t>
            </a:r>
            <a:endParaRPr lang="en-US" sz="2000" dirty="0" smtClean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AICTE 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Student ID: 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STU658c808d6f68b1703706765</a:t>
            </a:r>
          </a:p>
          <a:p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AICTE 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Internship ID: INTERNSHIP_1746416864681834e0e35d8</a:t>
            </a:r>
            <a:r>
              <a:rPr lang="en-US" sz="20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20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7224A59-2417-428A-A991-E468431BB817}"/>
              </a:ext>
            </a:extLst>
          </p:cNvPr>
          <p:cNvGrpSpPr/>
          <p:nvPr/>
        </p:nvGrpSpPr>
        <p:grpSpPr>
          <a:xfrm>
            <a:off x="6890523" y="742091"/>
            <a:ext cx="2640053" cy="664378"/>
            <a:chOff x="2375536" y="1112060"/>
            <a:chExt cx="3292636" cy="828603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BD3530AF-9771-470E-A9BF-F28AA2275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2781" y="1270168"/>
              <a:ext cx="1575391" cy="512386"/>
            </a:xfrm>
            <a:prstGeom prst="rect">
              <a:avLst/>
            </a:prstGeom>
          </p:spPr>
        </p:pic>
        <p:pic>
          <p:nvPicPr>
            <p:cNvPr id="8" name="Picture 7" descr="A yellow and red shell logo&#10;&#10;Description automatically generated">
              <a:extLst>
                <a:ext uri="{FF2B5EF4-FFF2-40B4-BE49-F238E27FC236}">
                  <a16:creationId xmlns:a16="http://schemas.microsoft.com/office/drawing/2014/main" id="{75E6A819-9F3F-4787-A707-A7415C302B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75536" y="1112060"/>
              <a:ext cx="985475" cy="8286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712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686" y="1640462"/>
            <a:ext cx="8526958" cy="479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76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686" y="1640462"/>
            <a:ext cx="8530416" cy="479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873" y="1657184"/>
            <a:ext cx="8497229" cy="477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90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49087" y="988151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Conclusion:</a:t>
            </a:r>
            <a:r>
              <a:rPr lang="en-US" sz="1800" b="1" dirty="0">
                <a:solidFill>
                  <a:srgbClr val="213163"/>
                </a:solidFill>
              </a:rPr>
              <a:t> 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00942" y="1678328"/>
            <a:ext cx="1129689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Developed a multi-output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pollution prediction system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Achieved strong performance using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Stacking </a:t>
            </a:r>
            <a:r>
              <a:rPr lang="en-IN" sz="20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Regressor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Added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classification logic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decision-making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 app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built with custom styling for better usability</a:t>
            </a:r>
          </a:p>
          <a:p>
            <a:pPr algn="just"/>
            <a:endParaRPr lang="en-IN" sz="2000" b="1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IN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Future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Scope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 more input features: rainfall, population, industrial activity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real-time sensor integration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live forecasting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Include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map-based visualizations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geographic insight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Extend app to include </a:t>
            </a:r>
            <a:r>
              <a:rPr lang="en-IN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water quality class predictions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(e.g., Safe, Unsafe)</a:t>
            </a:r>
          </a:p>
          <a:p>
            <a:pPr algn="just"/>
            <a:endParaRPr lang="en-IN" sz="2000" b="1" dirty="0" smtClean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IN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GitHub Link: </a:t>
            </a:r>
            <a:r>
              <a:rPr lang="en-IN" sz="2000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https</a:t>
            </a:r>
            <a:r>
              <a:rPr lang="en-IN" sz="20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://github.com/prarthnaaa/Shell-AICTE-Internship_Water-Quality-Prediction.git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8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094E319-C77C-49E2-964C-6E125D716194}"/>
              </a:ext>
            </a:extLst>
          </p:cNvPr>
          <p:cNvSpPr txBox="1"/>
          <p:nvPr/>
        </p:nvSpPr>
        <p:spPr>
          <a:xfrm>
            <a:off x="191911" y="972537"/>
            <a:ext cx="26528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213163"/>
                </a:solidFill>
              </a:rPr>
              <a:t>Learning </a:t>
            </a:r>
            <a:r>
              <a:rPr lang="en-IN" sz="2000" b="1" dirty="0" smtClean="0">
                <a:solidFill>
                  <a:srgbClr val="213163"/>
                </a:solidFill>
              </a:rPr>
              <a:t>Objectives</a:t>
            </a:r>
            <a:endParaRPr lang="en-IN" sz="20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1F3497-5370-4874-9908-5AD45214E10B}"/>
              </a:ext>
            </a:extLst>
          </p:cNvPr>
          <p:cNvSpPr txBox="1"/>
          <p:nvPr/>
        </p:nvSpPr>
        <p:spPr>
          <a:xfrm>
            <a:off x="199809" y="6135329"/>
            <a:ext cx="7958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b="1" dirty="0">
                <a:latin typeface="+mn-lt"/>
              </a:rPr>
              <a:t>Source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E830DD-8813-42EB-B27B-B7D85423D0C7}"/>
              </a:ext>
            </a:extLst>
          </p:cNvPr>
          <p:cNvSpPr txBox="1"/>
          <p:nvPr/>
        </p:nvSpPr>
        <p:spPr>
          <a:xfrm>
            <a:off x="880529" y="6135329"/>
            <a:ext cx="18423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1200" dirty="0">
                <a:solidFill>
                  <a:srgbClr val="0000FF"/>
                </a:solidFill>
                <a:latin typeface="+mn-lt"/>
                <a:hlinkClick r:id="rId2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www.freepik.com/</a:t>
            </a:r>
            <a:endParaRPr lang="en-IN" sz="1200" dirty="0">
              <a:solidFill>
                <a:srgbClr val="0000FF"/>
              </a:solidFill>
              <a:latin typeface="+mn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A22F707-7F22-48A3-97EC-98EFB1023A55}"/>
              </a:ext>
            </a:extLst>
          </p:cNvPr>
          <p:cNvCxnSpPr/>
          <p:nvPr/>
        </p:nvCxnSpPr>
        <p:spPr>
          <a:xfrm>
            <a:off x="0" y="605536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adder leading to a large yellow circle&#10;&#10;Description automatically generated">
            <a:extLst>
              <a:ext uri="{FF2B5EF4-FFF2-40B4-BE49-F238E27FC236}">
                <a16:creationId xmlns:a16="http://schemas.microsoft.com/office/drawing/2014/main" id="{E2920B14-B344-4926-9729-BC7EBD91FF9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3763" t="6135" r="13650"/>
          <a:stretch/>
        </p:blipFill>
        <p:spPr>
          <a:xfrm>
            <a:off x="7345680" y="1442720"/>
            <a:ext cx="4500880" cy="46329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264928-EACB-4739-BDDA-6799C99356F3}"/>
              </a:ext>
            </a:extLst>
          </p:cNvPr>
          <p:cNvSpPr txBox="1"/>
          <p:nvPr/>
        </p:nvSpPr>
        <p:spPr>
          <a:xfrm>
            <a:off x="8839200" y="3168609"/>
            <a:ext cx="150368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IN" sz="3500" b="1" dirty="0">
                <a:solidFill>
                  <a:schemeClr val="tx1"/>
                </a:solidFill>
                <a:latin typeface="+mn-lt"/>
              </a:rPr>
              <a:t>GOAL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05353" y="1690063"/>
            <a:ext cx="645736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 the basics of machine learning and regression techniques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 how to implement a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 Regressor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multi-output prediction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Understand key evaluation metrics like </a:t>
            </a:r>
            <a:r>
              <a:rPr lang="en-US" altLang="en-US" sz="20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MSE</a:t>
            </a: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R² Score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Learn how to preprocess categorical and numerical data</a:t>
            </a: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Gain hands-on experience in building and training ML models using </a:t>
            </a:r>
            <a:r>
              <a:rPr lang="en-US" altLang="en-US" sz="2000" b="1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scikit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-learn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ü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 a simple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web app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using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2052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135834" y="1067664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213163"/>
                </a:solidFill>
              </a:rPr>
              <a:t>T</a:t>
            </a:r>
            <a:r>
              <a:rPr lang="en-IN" sz="2000" b="1" dirty="0" err="1">
                <a:solidFill>
                  <a:srgbClr val="213163"/>
                </a:solidFill>
              </a:rPr>
              <a:t>ools</a:t>
            </a:r>
            <a:r>
              <a:rPr lang="en-IN" sz="2000" b="1" dirty="0">
                <a:solidFill>
                  <a:srgbClr val="213163"/>
                </a:solidFill>
              </a:rPr>
              <a:t> and Technology used </a:t>
            </a: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575034" y="1552806"/>
            <a:ext cx="7347987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Python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core language for modeling and preprocessing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Pandas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NumPy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for handling and analyzing tabular data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scikit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-learn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LightGBM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for building predictive models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Joblib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for saving and loading .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pkl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model files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to build the interactive web-based UI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Jupyter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Notebook / VS Code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development environments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Correlation Analysis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– for exploratory data insights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 Learning Models Used: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Forest Regressor</a:t>
            </a: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Gradient Boosting Regressor</a:t>
            </a: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Linear Regression</a:t>
            </a: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Stacking Regressor (Final Model)</a:t>
            </a: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RidgeCV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(used as meta-</a:t>
            </a:r>
            <a:r>
              <a:rPr lang="en-US" altLang="en-US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regressor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457200" lvl="6" indent="-4572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+mj-lt"/>
              <a:buAutoNum type="arabicPeriod"/>
            </a:pPr>
            <a:r>
              <a:rPr lang="en-US" altLang="en-US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MultiOutputRegressor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(for multi-target regression</a:t>
            </a: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Python (programming language) - Wikipedi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4269" y="2724862"/>
            <a:ext cx="1366371" cy="136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andas (software) - Wikip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1002" y="1259979"/>
            <a:ext cx="2477273" cy="100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umpy Logo Icons for Data Science and Programmi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3117" y="1916613"/>
            <a:ext cx="1662038" cy="166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ile:Scikit learn logo small.svg - Wikipedi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2876" y="3629321"/>
            <a:ext cx="2394039" cy="129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14" descr="Welcome to LightGBM's documentation! — LightGBM 4.6.0 documenta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16" descr="Welcome to LightGBM's documentation! — LightGBM 4.6.0 documentatio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42" name="Picture 18" descr="LightGBM logo vector SVG, PNG download free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512" r="88177" b="38129"/>
          <a:stretch/>
        </p:blipFill>
        <p:spPr bwMode="auto">
          <a:xfrm>
            <a:off x="10930517" y="2471081"/>
            <a:ext cx="586253" cy="1158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Streamlit SVG and transparent PNG icons | TechIcons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00" b="19375"/>
          <a:stretch/>
        </p:blipFill>
        <p:spPr bwMode="auto">
          <a:xfrm>
            <a:off x="7620088" y="5073413"/>
            <a:ext cx="1649424" cy="998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Visual Studio Code - Wikipedia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3327" y="4920792"/>
            <a:ext cx="1200401" cy="120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utoShape 8" descr="Joblib: running Python functions as pipeline jobs — joblib 1.5.1  documentatio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57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825191" y="1674444"/>
            <a:ext cx="10359482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Preparation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Cleaned water quality CSV data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Extracted year and month from date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One-hot encoded station IDs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Handling Missing Values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Applied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interpolation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forward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backward filling </a:t>
            </a:r>
            <a:r>
              <a:rPr kumimoji="0" lang="en-US" altLang="en-US" sz="20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kumimoji="0" lang="en-US" altLang="en-US" sz="200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avoid 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dropping </a:t>
            </a: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null values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Ensured data continuity for modeling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Target &amp; Classification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Predicted 9 pollutants (e.g., NH4, NO3, CL, etc.)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Labeled quality as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Good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Moderate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or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Poor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based on thresholds</a:t>
            </a:r>
          </a:p>
        </p:txBody>
      </p:sp>
    </p:spTree>
    <p:extLst>
      <p:ext uri="{BB962C8B-B14F-4D97-AF65-F5344CB8AC3E}">
        <p14:creationId xmlns:p14="http://schemas.microsoft.com/office/powerpoint/2010/main" val="524361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68356" y="1014656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Methodology</a:t>
            </a:r>
            <a:r>
              <a:rPr lang="en-US" sz="1800" b="1" dirty="0">
                <a:solidFill>
                  <a:srgbClr val="213163"/>
                </a:solidFill>
              </a:rPr>
              <a:t> </a:t>
            </a:r>
            <a:endParaRPr lang="en-IN" sz="1800" dirty="0">
              <a:solidFill>
                <a:srgbClr val="213163"/>
              </a:solidFill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91737" y="1567550"/>
            <a:ext cx="9757317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Building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Tried multiple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regressors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kumimoji="0" lang="en-US" alt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andom Forest, Gradient Boosting,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XGBoost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LightGBM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MLP,   			</a:t>
            </a:r>
            <a:r>
              <a:rPr kumimoji="0" lang="en-US" alt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Linear Regression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Final model: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Stacking Regressor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(with base</a:t>
            </a:r>
            <a:r>
              <a:rPr kumimoji="0" lang="en-US" alt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meta models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Stacking improved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R²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MSE </a:t>
            </a:r>
            <a:r>
              <a:rPr lang="en-US" altLang="en-US" sz="20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values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over individual models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Evaluation Metrics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Used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R²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(explained variance) and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MSE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(error magnitude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Also assessed water quality prediction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accuracy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Deployment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Built a user-friendly </a:t>
            </a: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web app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User inputs: Station ID &amp; Year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• Outputs: Predicted pollution levels + Visual summary +</a:t>
            </a:r>
            <a:r>
              <a:rPr kumimoji="0" lang="en-US" alt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Pollutant Hazards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79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Problem Statement: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0194" y="1802561"/>
            <a:ext cx="7371761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Water Quality Prediction </a:t>
            </a:r>
            <a:r>
              <a:rPr lang="en-US" sz="2000" i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Matters?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Water pollution poses serious risks to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human health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aquatic life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agriculture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Existing monitoring systems are often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manual, delayed, and limited in scope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Lack of early warning systems leads to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reactive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rather than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preventive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measures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Predictive modeling enables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data-driven decisions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reducing long-term damage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Supports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targeted interventions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by forecasting pollution levels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station-wise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year-wise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4" name="Picture 2" descr="What Are the Main Water Quality Indicators and Parameters?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62" r="13127"/>
          <a:stretch/>
        </p:blipFill>
        <p:spPr bwMode="auto">
          <a:xfrm>
            <a:off x="8275899" y="1454522"/>
            <a:ext cx="3356658" cy="4077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5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24467" y="1474037"/>
            <a:ext cx="10838987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Built a Stacked Ensemble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Regressor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forecast pollutant levels between 1995 and </a:t>
            </a:r>
            <a:r>
              <a:rPr lang="en-US" sz="20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2050</a:t>
            </a: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 </a:t>
            </a: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models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Random Forest, Gradient Boosting, Linear </a:t>
            </a:r>
            <a:r>
              <a:rPr lang="en-US" altLang="en-US" sz="20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Regression and </a:t>
            </a:r>
            <a:r>
              <a:rPr lang="en-US" altLang="en-US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Meta </a:t>
            </a: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alt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RidgeCV</a:t>
            </a:r>
            <a:endParaRPr lang="en-US" alt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Used </a:t>
            </a:r>
            <a:r>
              <a:rPr lang="en-US" altLang="en-US" sz="20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MultiOutputRegressor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predict all 9 pollutants simultaneously</a:t>
            </a: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Input: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Year and Station ID</a:t>
            </a: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Output:</a:t>
            </a:r>
            <a:r>
              <a:rPr lang="en-US" alt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Predicted pollutant levels + Good / Acceptable / High status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22" r="21592"/>
          <a:stretch/>
        </p:blipFill>
        <p:spPr>
          <a:xfrm rot="5400000">
            <a:off x="4158629" y="769222"/>
            <a:ext cx="3590688" cy="83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095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Solution: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565609" y="1467761"/>
            <a:ext cx="8465270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i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Why Stacking?</a:t>
            </a:r>
            <a:endParaRPr lang="en-US" altLang="en-US" sz="2000" i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Individual models showed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inconsistent performance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Stacking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combined their strengths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improving overall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R²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en-US" sz="20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MSE scores</a:t>
            </a: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US" altLang="en-US" sz="2000" b="1" dirty="0" smtClean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Missing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Handling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Instead of dropping nulls, used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interpolation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backward fill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and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forward fill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Ensured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important data was retained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preserving time-series continuity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000" b="1" dirty="0" smtClean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2000" b="1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Evaluation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Metrics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R² Score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Measures how well predictions match actual values</a:t>
            </a: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MSE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(Mean Squared Error): Penalizes large prediction errors</a:t>
            </a: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Both are essential for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continuous numeric data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Deployed as a </a:t>
            </a:r>
            <a:r>
              <a:rPr lang="en-US" altLang="en-US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Streamlit web app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2" indent="-3429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Includes interactive inputs, colored status indicators</a:t>
            </a: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alt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summary bar </a:t>
            </a: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chart and </a:t>
            </a:r>
            <a:r>
              <a:rPr lang="en-US" altLang="en-US" sz="2000" dirty="0" smtClean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ill effects of water pollutants</a:t>
            </a:r>
            <a:endParaRPr lang="en-US" altLang="en-US" sz="2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96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61D872-7EC7-439F-A588-B1D90CB7A92F}"/>
              </a:ext>
            </a:extLst>
          </p:cNvPr>
          <p:cNvSpPr txBox="1"/>
          <p:nvPr/>
        </p:nvSpPr>
        <p:spPr>
          <a:xfrm>
            <a:off x="255104" y="1054412"/>
            <a:ext cx="610262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213163"/>
                </a:solidFill>
              </a:rPr>
              <a:t>Screenshot of Output:  </a:t>
            </a:r>
            <a:endParaRPr lang="en-IN" sz="2000" b="1" dirty="0">
              <a:solidFill>
                <a:srgbClr val="213163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686" y="1640462"/>
            <a:ext cx="8526958" cy="479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49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ssion 01 Design Thinking &amp; Critical Thinking" id="{1DE73F69-F87A-4ED3-81C1-82D2BA622E0C}" vid="{37568650-F724-47C7-905E-9640F801749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852</TotalTime>
  <Words>682</Words>
  <Application>Microsoft Office PowerPoint</Application>
  <PresentationFormat>Widescreen</PresentationFormat>
  <Paragraphs>89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Times New Roman</vt:lpstr>
      <vt:lpstr>Wingdings</vt:lpstr>
      <vt:lpstr>Session 01 Design Thinking &amp; Critical Thinking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 Kurhe</dc:creator>
  <cp:lastModifiedBy>HP</cp:lastModifiedBy>
  <cp:revision>31</cp:revision>
  <dcterms:created xsi:type="dcterms:W3CDTF">2024-12-31T09:40:01Z</dcterms:created>
  <dcterms:modified xsi:type="dcterms:W3CDTF">2025-07-05T06:14:39Z</dcterms:modified>
</cp:coreProperties>
</file>

<file path=docProps/thumbnail.jpeg>
</file>